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8B823F-7242-4D9B-86C6-F966973999D6}" type="datetimeFigureOut">
              <a:rPr lang="ar-IQ" smtClean="0"/>
              <a:t>15/09/1441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A79DF3-3FA9-4A6A-AF6D-1D3A88674F2F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1633538"/>
            <a:ext cx="693102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0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03648" y="751344"/>
            <a:ext cx="66967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•	المميزات الرئيسية لبكتريا العقد الجذرية 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تتبع بكتريا العقد الجذرية الى جنس </a:t>
            </a:r>
            <a:r>
              <a:rPr lang="ar-IQ" sz="2000" b="1" dirty="0" err="1" smtClean="0"/>
              <a:t>رايزوبيم</a:t>
            </a:r>
            <a:r>
              <a:rPr lang="ar-IQ" sz="2000" b="1" dirty="0" smtClean="0"/>
              <a:t>  وهي بكتريا قادرة على اصابة انواع معينة من البقوليات وعند وجودها في العقد الجذرية للنبات تكون عصوية الشكل , 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العقدة : هي عبارة عن كتلة من انسجة الجذر تعيش فيها البكتريا  قادرة على انتاج منظمات النمو والتي تكون المحفز على انتاج خلايا الجذر . </a:t>
            </a:r>
          </a:p>
          <a:p>
            <a:r>
              <a:rPr lang="ar-IQ" sz="2000" b="1" dirty="0" smtClean="0"/>
              <a:t>طور </a:t>
            </a:r>
            <a:r>
              <a:rPr lang="ar-IQ" sz="2000" b="1" dirty="0" err="1" smtClean="0"/>
              <a:t>البكتريود</a:t>
            </a:r>
            <a:r>
              <a:rPr lang="ar-IQ" sz="2000" b="1" dirty="0" smtClean="0"/>
              <a:t> : هو عبارة عن خلايا بكتيرية  متحولة الى الطور الساكن في مجاميع وفي اكياس وتفصل بينها مادة حمراء يؤخذ منها كمقياس لمقدار العقد لمقدرة العقد على تثبيت النتروجين الجوي , </a:t>
            </a:r>
          </a:p>
          <a:p>
            <a:r>
              <a:rPr lang="ar-IQ" sz="2000" b="1" dirty="0" smtClean="0"/>
              <a:t>فاذا كان اللون احمر قاتم تكون العقد فعالة </a:t>
            </a:r>
          </a:p>
          <a:p>
            <a:r>
              <a:rPr lang="ar-IQ" sz="2000" b="1" dirty="0" smtClean="0"/>
              <a:t>اما اذا كان اخضر تكون العقد غير فعالة . </a:t>
            </a:r>
          </a:p>
          <a:p>
            <a:r>
              <a:rPr lang="ar-IQ" sz="2000" b="1" dirty="0" smtClean="0"/>
              <a:t>تهاجم العقد البكتيرية بعد تكوين الاوراق الحقيقية للنبات وتعيش هذه البكتريا بشكل تكافلي مع جذور النبات ثم تنفجر العقد بعد ذلك وتخرج للتربة . 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06074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1744663"/>
            <a:ext cx="5414963" cy="33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07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47664" y="908720"/>
            <a:ext cx="637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•	العوامل المؤثرة على تثبيت النتروجين الجوي </a:t>
            </a:r>
          </a:p>
          <a:p>
            <a:r>
              <a:rPr lang="ar-IQ" sz="2000" b="1" dirty="0" smtClean="0"/>
              <a:t>1- العوامل الوراثية :- </a:t>
            </a:r>
          </a:p>
          <a:p>
            <a:r>
              <a:rPr lang="ar-IQ" sz="2000" b="1" dirty="0" smtClean="0"/>
              <a:t>ينظم اختزال النتروجين الجوي الى امونيا انزيم </a:t>
            </a:r>
            <a:r>
              <a:rPr lang="ar-IQ" sz="2000" b="1" dirty="0" err="1" smtClean="0"/>
              <a:t>النتروجينيز</a:t>
            </a:r>
            <a:r>
              <a:rPr lang="ar-IQ" sz="2000" b="1" dirty="0" smtClean="0"/>
              <a:t> لجميع الانواع وان هذا الانزيم يسمى </a:t>
            </a:r>
            <a:r>
              <a:rPr lang="en-US" sz="2000" b="1" dirty="0" err="1" smtClean="0"/>
              <a:t>nif</a:t>
            </a:r>
            <a:r>
              <a:rPr lang="en-US" sz="2000" b="1" dirty="0" smtClean="0"/>
              <a:t>  </a:t>
            </a:r>
            <a:r>
              <a:rPr lang="ar-IQ" sz="2000" b="1" dirty="0" smtClean="0"/>
              <a:t>والذي يقع على كروموسوم بالقرب من جين اسمه </a:t>
            </a:r>
            <a:r>
              <a:rPr lang="en-US" sz="2000" b="1" dirty="0" smtClean="0"/>
              <a:t>his  </a:t>
            </a:r>
            <a:r>
              <a:rPr lang="ar-IQ" sz="2000" b="1" dirty="0" smtClean="0"/>
              <a:t>والذي ينظم عمل الانزيم , , يعتقد وجود اكثر من جين </a:t>
            </a:r>
            <a:r>
              <a:rPr lang="ar-IQ" sz="2000" b="1" dirty="0" err="1" smtClean="0"/>
              <a:t>مسؤل</a:t>
            </a:r>
            <a:r>
              <a:rPr lang="ar-IQ" sz="2000" b="1" dirty="0" smtClean="0"/>
              <a:t> عن عملية تنظيم عمل انزيم  </a:t>
            </a:r>
            <a:r>
              <a:rPr lang="ar-IQ" sz="2000" b="1" dirty="0" err="1" smtClean="0"/>
              <a:t>النتروجينيز</a:t>
            </a:r>
            <a:r>
              <a:rPr lang="ar-IQ" sz="2000" b="1" dirty="0" smtClean="0"/>
              <a:t>   , وتشمل </a:t>
            </a:r>
            <a:endParaRPr lang="ar-IQ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2123728" y="2847712"/>
            <a:ext cx="52920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- معقد انزيم النتروجين :- </a:t>
            </a:r>
          </a:p>
          <a:p>
            <a:r>
              <a:rPr lang="ar-IQ" sz="2000" b="1" dirty="0" smtClean="0"/>
              <a:t>يحتوي على نوعين من البروتين , معقد حديد – بروتين وهو الاصغر حجما ويصل وزنه تقريبا 50- 70 الف دالتون , </a:t>
            </a:r>
          </a:p>
          <a:p>
            <a:r>
              <a:rPr lang="ar-IQ" sz="2000" b="1" dirty="0" smtClean="0"/>
              <a:t>ومعقد حديد – مولبيديوم وهو الاكبر حجما ويصل حجمه الى 200 الف دالتون  . ويعتقد ان  النتروجين يرتبط اولا  بحديد – مولبيديوم  عند اختزاله الى امونيا  ويرتبط ب </a:t>
            </a:r>
            <a:r>
              <a:rPr lang="en-US" sz="2000" b="1" dirty="0" smtClean="0"/>
              <a:t>Mg ATP </a:t>
            </a:r>
            <a:r>
              <a:rPr lang="ar-IQ" sz="2000" b="1" dirty="0" smtClean="0"/>
              <a:t>ببروتين الحديد . 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2- المختزلات :- بعد تحول النتروجين الجوي من  الحالة الغازية  الى امونيا فان هذه العملية تعمل فيها مركبات الطاقة </a:t>
            </a:r>
            <a:r>
              <a:rPr lang="en-US" sz="2000" b="1" dirty="0" err="1" smtClean="0"/>
              <a:t>NaDPH</a:t>
            </a:r>
            <a:r>
              <a:rPr lang="en-US" sz="2000" b="1" dirty="0" smtClean="0"/>
              <a:t>   </a:t>
            </a:r>
            <a:r>
              <a:rPr lang="ar-IQ" sz="2000" b="1" dirty="0" smtClean="0"/>
              <a:t>على اختزال </a:t>
            </a:r>
            <a:r>
              <a:rPr lang="ar-IQ" sz="2000" b="1" dirty="0" err="1" smtClean="0"/>
              <a:t>الفيرودوكسين</a:t>
            </a:r>
            <a:r>
              <a:rPr lang="ar-IQ" sz="2000" b="1" dirty="0" smtClean="0"/>
              <a:t> في عملية اكسدة ضوئية . 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82520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028343"/>
            <a:ext cx="71287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3- صيغة </a:t>
            </a:r>
            <a:r>
              <a:rPr lang="ar-IQ" sz="2000" b="1" dirty="0" err="1" smtClean="0"/>
              <a:t>هميوكلوبين</a:t>
            </a:r>
            <a:r>
              <a:rPr lang="ar-IQ" sz="2000" b="1" dirty="0" smtClean="0"/>
              <a:t> البقول :- يتواجد </a:t>
            </a:r>
            <a:r>
              <a:rPr lang="ar-IQ" sz="2000" b="1" dirty="0" err="1" smtClean="0"/>
              <a:t>الهيموكلوبين</a:t>
            </a:r>
            <a:r>
              <a:rPr lang="ar-IQ" sz="2000" b="1" dirty="0" smtClean="0"/>
              <a:t> </a:t>
            </a:r>
            <a:r>
              <a:rPr lang="ar-IQ" sz="2000" b="1" dirty="0" err="1" smtClean="0"/>
              <a:t>البقولي</a:t>
            </a:r>
            <a:r>
              <a:rPr lang="ar-IQ" sz="2000" b="1" dirty="0" smtClean="0"/>
              <a:t> في انسجة البقوليات فقط  </a:t>
            </a:r>
            <a:r>
              <a:rPr lang="ar-IQ" sz="2000" b="1" dirty="0" err="1" smtClean="0"/>
              <a:t>ولايتواجد</a:t>
            </a:r>
            <a:r>
              <a:rPr lang="ar-IQ" sz="2000" b="1" dirty="0" smtClean="0"/>
              <a:t> في انظمة تثبيت النتروجين الاخرى , هناك علاقة ارتباط عالية بين كفاءة تثبيت النتروجين مع محتوى العقدة منة صبغة </a:t>
            </a:r>
            <a:r>
              <a:rPr lang="ar-IQ" sz="2000" b="1" dirty="0" err="1" smtClean="0"/>
              <a:t>الهيموكلوبين</a:t>
            </a:r>
            <a:r>
              <a:rPr lang="ar-IQ" sz="2000" b="1" dirty="0" smtClean="0"/>
              <a:t>  . </a:t>
            </a:r>
          </a:p>
          <a:p>
            <a:r>
              <a:rPr lang="ar-IQ" sz="2000" b="1" dirty="0" smtClean="0"/>
              <a:t>عندما يكون لون الصبغة ابيض او اخضر فاتح فان ذلك يدل على كفاءة فعالية انزيم </a:t>
            </a:r>
            <a:r>
              <a:rPr lang="ar-IQ" sz="2000" b="1" dirty="0" err="1" smtClean="0"/>
              <a:t>النتروجينيز</a:t>
            </a:r>
            <a:r>
              <a:rPr lang="ar-IQ" sz="2000" b="1" dirty="0" smtClean="0"/>
              <a:t>  , اما اللون الاصفر الى البني يدل على ضعف  قوة العقد الجذرية . 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4-  </a:t>
            </a:r>
            <a:r>
              <a:rPr lang="en-US" sz="2000" b="1" dirty="0" smtClean="0"/>
              <a:t>ATP  :- </a:t>
            </a:r>
            <a:r>
              <a:rPr lang="ar-IQ" sz="2000" b="1" dirty="0" smtClean="0"/>
              <a:t>يعتبر من احد مركبات الطاقة الضرورية </a:t>
            </a:r>
            <a:r>
              <a:rPr lang="ar-IQ" sz="2000" b="1" dirty="0" err="1" smtClean="0"/>
              <a:t>لانتاج</a:t>
            </a:r>
            <a:r>
              <a:rPr lang="ar-IQ" sz="2000" b="1" dirty="0" smtClean="0"/>
              <a:t> المركبات الاخرى , عادة يحتاج من 2- الى 30 جزيئة من ال </a:t>
            </a:r>
            <a:r>
              <a:rPr lang="en-US" sz="2000" b="1" dirty="0" smtClean="0"/>
              <a:t>ATP  </a:t>
            </a:r>
            <a:r>
              <a:rPr lang="ar-IQ" sz="2000" b="1" dirty="0" smtClean="0"/>
              <a:t>لتحويل مول واحد من النتروجين الجوي الى امونيا . </a:t>
            </a:r>
          </a:p>
          <a:p>
            <a:endParaRPr lang="ar-IQ" sz="2000" b="1" dirty="0" smtClean="0"/>
          </a:p>
          <a:p>
            <a:r>
              <a:rPr lang="ar-IQ" sz="2000" b="1" dirty="0" smtClean="0"/>
              <a:t>5-  الوقاية من الاوكسجين : -  في حين تحتاج عملية تكوين العقد الجذرية الى اوكسجين ففي اعلب الاحيان يعتبر الاوكسجين مثبط لعمل انزيم </a:t>
            </a:r>
            <a:r>
              <a:rPr lang="ar-IQ" sz="2000" b="1" dirty="0" err="1" smtClean="0"/>
              <a:t>النتروجينيز</a:t>
            </a:r>
            <a:r>
              <a:rPr lang="ar-IQ" sz="2000" b="1" dirty="0" smtClean="0"/>
              <a:t>  , اذ يؤثر على عملية ارتباط النتروجين في معقد حديد – مولبيديوم . 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97223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2274838"/>
            <a:ext cx="53103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- العوامل البيئية المؤثرة على تثبيت النتروجين :- </a:t>
            </a:r>
          </a:p>
          <a:p>
            <a:r>
              <a:rPr lang="ar-IQ" sz="2000" b="1" dirty="0" smtClean="0"/>
              <a:t>1- نسبة الكاربون  الى النتروجين </a:t>
            </a:r>
          </a:p>
          <a:p>
            <a:r>
              <a:rPr lang="ar-IQ" sz="2000" b="1" dirty="0" smtClean="0"/>
              <a:t>2- العناصر المعدنية </a:t>
            </a:r>
          </a:p>
          <a:p>
            <a:r>
              <a:rPr lang="ar-IQ" sz="2000" b="1" dirty="0" smtClean="0"/>
              <a:t>3- المبيدات </a:t>
            </a:r>
          </a:p>
          <a:p>
            <a:r>
              <a:rPr lang="ar-IQ" sz="2000" b="1" dirty="0" smtClean="0"/>
              <a:t>4- العوامل الجوية </a:t>
            </a:r>
          </a:p>
          <a:p>
            <a:r>
              <a:rPr lang="ar-IQ" sz="2000" b="1" dirty="0" smtClean="0"/>
              <a:t>5- حموضة التربة </a:t>
            </a:r>
          </a:p>
          <a:p>
            <a:r>
              <a:rPr lang="ar-IQ" sz="2000" b="1" dirty="0" smtClean="0"/>
              <a:t>6- نسبة ثنائي اوكسيد الكاربون . </a:t>
            </a:r>
          </a:p>
          <a:p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10541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251</Words>
  <Application>Microsoft Office PowerPoint</Application>
  <PresentationFormat>عرض على الشاشة (3:4)‏</PresentationFormat>
  <Paragraphs>30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</cp:revision>
  <dcterms:created xsi:type="dcterms:W3CDTF">2020-05-05T21:57:56Z</dcterms:created>
  <dcterms:modified xsi:type="dcterms:W3CDTF">2020-05-07T18:54:16Z</dcterms:modified>
</cp:coreProperties>
</file>